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02" r:id="rId2"/>
    <p:sldId id="303" r:id="rId3"/>
    <p:sldId id="312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694"/>
  </p:normalViewPr>
  <p:slideViewPr>
    <p:cSldViewPr snapToGrid="0">
      <p:cViewPr varScale="1">
        <p:scale>
          <a:sx n="121" d="100"/>
          <a:sy n="121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7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4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4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4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8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5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cs.wisc.edu/~remzi/OSTEP/" TargetMode="External"/><Relationship Id="rId2" Type="http://schemas.openxmlformats.org/officeDocument/2006/relationships/hyperlink" Target="https://rhit-csse332.github.io/csse332/syllabu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hit-csse332.github.io/csse332/schedule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DAD2-C5B7-4620-AC12-7F63331A09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CSSE 332 Operating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CF42BA-4EFE-485D-8B11-7EC8145A8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OS</a:t>
            </a:r>
          </a:p>
        </p:txBody>
      </p:sp>
    </p:spTree>
    <p:extLst>
      <p:ext uri="{BB962C8B-B14F-4D97-AF65-F5344CB8AC3E}">
        <p14:creationId xmlns:p14="http://schemas.microsoft.com/office/powerpoint/2010/main" val="38593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30D1-A830-4710-87B4-A6500339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OS: Motivation (Why OS)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01320-B576-423F-8A65-269B3BED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2:</a:t>
            </a:r>
          </a:p>
          <a:p>
            <a:pPr lvl="1"/>
            <a:r>
              <a:rPr lang="en-US" dirty="0"/>
              <a:t>How to store a file in a computer?</a:t>
            </a:r>
          </a:p>
          <a:p>
            <a:pPr lvl="1"/>
            <a:r>
              <a:rPr lang="en-US" dirty="0"/>
              <a:t>Analogy example: Given many words (as characters), how to store them in a way that individual word can be retrieved separately?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AF0DB-E093-4EC4-9C5C-CE6FF89645AB}"/>
              </a:ext>
            </a:extLst>
          </p:cNvPr>
          <p:cNvSpPr txBox="1"/>
          <p:nvPr/>
        </p:nvSpPr>
        <p:spPr>
          <a:xfrm>
            <a:off x="2782956" y="4366591"/>
            <a:ext cx="7156175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Persistence: </a:t>
            </a:r>
            <a:r>
              <a:rPr lang="en-US" sz="3200" dirty="0" err="1"/>
              <a:t>FileSystem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02614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30D1-A830-4710-87B4-A6500339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OS: Motivation (Why OS)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01320-B576-423F-8A65-269B3BED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3:</a:t>
            </a:r>
          </a:p>
          <a:p>
            <a:pPr lvl="1"/>
            <a:r>
              <a:rPr lang="en-US" dirty="0"/>
              <a:t>How the memory (the big array) can be shared among many processes?</a:t>
            </a:r>
          </a:p>
          <a:p>
            <a:pPr lvl="1"/>
            <a:r>
              <a:rPr lang="en-US" dirty="0"/>
              <a:t>Analogy example: How can a public parking space (with many slots) be shared by nearby stores?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0E5E0E-B41F-48F8-BDC7-249E43DE9F20}"/>
              </a:ext>
            </a:extLst>
          </p:cNvPr>
          <p:cNvSpPr txBox="1"/>
          <p:nvPr/>
        </p:nvSpPr>
        <p:spPr>
          <a:xfrm>
            <a:off x="2442714" y="4956697"/>
            <a:ext cx="7156175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Virtualization: Memory Management</a:t>
            </a:r>
          </a:p>
        </p:txBody>
      </p:sp>
    </p:spTree>
    <p:extLst>
      <p:ext uri="{BB962C8B-B14F-4D97-AF65-F5344CB8AC3E}">
        <p14:creationId xmlns:p14="http://schemas.microsoft.com/office/powerpoint/2010/main" val="3932876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93B6F-C79C-4054-991C-05EFF4BEA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3A14-AF04-409A-BC9D-2A3596D29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  <a:p>
            <a:r>
              <a:rPr lang="en-US" dirty="0"/>
              <a:t>Intro to OS: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Topics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341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158E9-2F8A-40D8-AC62-3C8FDDE9A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63543-B319-4FE9-8067-54EEE22AD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Syllabus: </a:t>
            </a:r>
            <a:r>
              <a:rPr lang="en-US" dirty="0">
                <a:hlinkClick r:id="rId2"/>
              </a:rPr>
              <a:t>https://rhit-csse332.github.io/csse332/syllabus/</a:t>
            </a:r>
            <a:endParaRPr lang="en-US" dirty="0"/>
          </a:p>
          <a:p>
            <a:r>
              <a:rPr lang="en-US" dirty="0"/>
              <a:t>Textbook is optional:</a:t>
            </a:r>
          </a:p>
          <a:p>
            <a:pPr lvl="1"/>
            <a:r>
              <a:rPr lang="en-US" dirty="0"/>
              <a:t>Operating System Concepts, 9th Edition, Abraham </a:t>
            </a:r>
            <a:r>
              <a:rPr lang="en-US" dirty="0" err="1"/>
              <a:t>Silberschatz</a:t>
            </a:r>
            <a:r>
              <a:rPr lang="en-US" dirty="0"/>
              <a:t>, Greg Gagne, and Peter B. Galvin, Wiley, 2012.</a:t>
            </a:r>
          </a:p>
          <a:p>
            <a:pPr lvl="1"/>
            <a:r>
              <a:rPr lang="en-US" dirty="0"/>
              <a:t>(Highly Recommended) A free open-source textbook: </a:t>
            </a:r>
            <a:r>
              <a:rPr lang="en-US" dirty="0">
                <a:hlinkClick r:id="rId3"/>
              </a:rPr>
              <a:t>Operating Systems: Three Easy Pieces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6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C3DF-4FE2-4559-A7EA-BC12D997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D736E-3329-4842-A9D4-0B0B9B967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lectures + 1 lab (occasionally 4 lectures)</a:t>
            </a:r>
          </a:p>
          <a:p>
            <a:r>
              <a:rPr lang="en-US" dirty="0"/>
              <a:t>Hands-on activities in each if not all lectures (submission required)</a:t>
            </a:r>
          </a:p>
          <a:p>
            <a:r>
              <a:rPr lang="en-US" dirty="0"/>
              <a:t>2 coding assignments due (usually) on Monday and Thursday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03B8A-3069-4023-B75D-1EEDC3249CBC}"/>
              </a:ext>
            </a:extLst>
          </p:cNvPr>
          <p:cNvSpPr txBox="1"/>
          <p:nvPr/>
        </p:nvSpPr>
        <p:spPr>
          <a:xfrm>
            <a:off x="1584251" y="4109483"/>
            <a:ext cx="8011631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algn="ctr"/>
            <a:r>
              <a:rPr lang="en-US" sz="2800" dirty="0"/>
              <a:t>Bookmark this website: </a:t>
            </a:r>
          </a:p>
          <a:p>
            <a:pPr lvl="1" algn="ctr"/>
            <a:r>
              <a:rPr lang="en-US" sz="2800" dirty="0">
                <a:hlinkClick r:id="rId2"/>
              </a:rPr>
              <a:t>https://rhit-csse332.github.io/csse332/schedule/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5065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5FA9-4F17-4887-A205-F0944E967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3BA37-8178-419D-AAF6-50475D7D7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Basic:</a:t>
            </a:r>
            <a:endParaRPr lang="en-US" dirty="0"/>
          </a:p>
          <a:p>
            <a:pPr lvl="1"/>
            <a:r>
              <a:rPr lang="en-US" dirty="0"/>
              <a:t>About 9 in total</a:t>
            </a:r>
          </a:p>
          <a:p>
            <a:pPr lvl="1"/>
            <a:r>
              <a:rPr lang="en-US" dirty="0"/>
              <a:t>Need to be done individually</a:t>
            </a:r>
          </a:p>
          <a:p>
            <a:r>
              <a:rPr lang="en-US" dirty="0">
                <a:solidFill>
                  <a:srgbClr val="FF0000"/>
                </a:solidFill>
              </a:rPr>
              <a:t>Advanced:</a:t>
            </a:r>
          </a:p>
          <a:p>
            <a:pPr lvl="1"/>
            <a:r>
              <a:rPr lang="en-US" dirty="0"/>
              <a:t>About 6 in total</a:t>
            </a:r>
          </a:p>
          <a:p>
            <a:pPr lvl="1"/>
            <a:r>
              <a:rPr lang="en-US" dirty="0"/>
              <a:t>can be done in groups of 2, or individually.</a:t>
            </a:r>
          </a:p>
        </p:txBody>
      </p:sp>
    </p:spTree>
    <p:extLst>
      <p:ext uri="{BB962C8B-B14F-4D97-AF65-F5344CB8AC3E}">
        <p14:creationId xmlns:p14="http://schemas.microsoft.com/office/powerpoint/2010/main" val="3814011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4FC8-4B77-4CD6-9C77-D499E613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Coding Skill Tests (a.k.a., Exams)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FBB20-891C-414C-ACF5-F6681B986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537"/>
            <a:ext cx="10515600" cy="4895850"/>
          </a:xfrm>
        </p:spPr>
        <p:txBody>
          <a:bodyPr/>
          <a:lstStyle/>
          <a:p>
            <a:r>
              <a:rPr lang="en-US" dirty="0"/>
              <a:t>2 in total</a:t>
            </a:r>
          </a:p>
          <a:p>
            <a:r>
              <a:rPr lang="en-US" dirty="0">
                <a:solidFill>
                  <a:srgbClr val="FF0000"/>
                </a:solidFill>
              </a:rPr>
              <a:t>You must pass each skill exam (usually 65% or better) to pass the course.</a:t>
            </a:r>
          </a:p>
          <a:p>
            <a:pPr lvl="1"/>
            <a:r>
              <a:rPr lang="en-US" dirty="0"/>
              <a:t>Each exam will have a makeup.</a:t>
            </a:r>
          </a:p>
          <a:p>
            <a:pPr lvl="1"/>
            <a:r>
              <a:rPr lang="en-US" dirty="0"/>
              <a:t>However, if you fail both the exam and the makeup, you fail the course.</a:t>
            </a:r>
          </a:p>
        </p:txBody>
      </p:sp>
      <p:pic>
        <p:nvPicPr>
          <p:cNvPr id="1026" name="Picture 2" descr="You shall not pass Memes - Imgflip">
            <a:extLst>
              <a:ext uri="{FF2B5EF4-FFF2-40B4-BE49-F238E27FC236}">
                <a16:creationId xmlns:a16="http://schemas.microsoft.com/office/drawing/2014/main" id="{55C94867-A239-4814-B49F-67EFA1A51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710" y="3883374"/>
            <a:ext cx="3264798" cy="245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363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8F342-7FE9-4B85-A82F-B8F5F0D0F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Grade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30E2F6C-4974-48CE-9062-D68172CCA8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6632530"/>
              </p:ext>
            </p:extLst>
          </p:nvPr>
        </p:nvGraphicFramePr>
        <p:xfrm>
          <a:off x="4038600" y="1390532"/>
          <a:ext cx="7188200" cy="3670850"/>
        </p:xfrm>
        <a:graphic>
          <a:graphicData uri="http://schemas.openxmlformats.org/drawingml/2006/table">
            <a:tbl>
              <a:tblPr/>
              <a:tblGrid>
                <a:gridCol w="5216817">
                  <a:extLst>
                    <a:ext uri="{9D8B030D-6E8A-4147-A177-3AD203B41FA5}">
                      <a16:colId xmlns:a16="http://schemas.microsoft.com/office/drawing/2014/main" val="391656043"/>
                    </a:ext>
                  </a:extLst>
                </a:gridCol>
                <a:gridCol w="1971383">
                  <a:extLst>
                    <a:ext uri="{9D8B030D-6E8A-4147-A177-3AD203B41FA5}">
                      <a16:colId xmlns:a16="http://schemas.microsoft.com/office/drawing/2014/main" val="4265125217"/>
                    </a:ext>
                  </a:extLst>
                </a:gridCol>
              </a:tblGrid>
              <a:tr h="734170">
                <a:tc>
                  <a:txBody>
                    <a:bodyPr/>
                    <a:lstStyle/>
                    <a:p>
                      <a:pPr algn="l"/>
                      <a:r>
                        <a:rPr lang="en-US" sz="3100" b="1">
                          <a:effectLst/>
                        </a:rPr>
                        <a:t>Item</a:t>
                      </a:r>
                    </a:p>
                  </a:txBody>
                  <a:tcPr marL="213804" marR="213804" marT="98679" marB="9867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100" b="1">
                          <a:effectLst/>
                        </a:rPr>
                        <a:t>Weight</a:t>
                      </a:r>
                    </a:p>
                  </a:txBody>
                  <a:tcPr marL="213804" marR="213804" marT="98679" marB="9867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736416"/>
                  </a:ext>
                </a:extLst>
              </a:tr>
              <a:tr h="734170">
                <a:tc>
                  <a:txBody>
                    <a:bodyPr/>
                    <a:lstStyle/>
                    <a:p>
                      <a:pPr algn="l"/>
                      <a:r>
                        <a:rPr lang="en-US" sz="3100">
                          <a:effectLst/>
                        </a:rPr>
                        <a:t>Assignments/Labs</a:t>
                      </a:r>
                    </a:p>
                  </a:txBody>
                  <a:tcPr marL="213804" marR="213804" marT="98679" marB="9867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100" dirty="0">
                          <a:effectLst/>
                        </a:rPr>
                        <a:t>40%</a:t>
                      </a:r>
                    </a:p>
                  </a:txBody>
                  <a:tcPr marL="213804" marR="213804" marT="98679" marB="9867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983912"/>
                  </a:ext>
                </a:extLst>
              </a:tr>
              <a:tr h="734170">
                <a:tc>
                  <a:txBody>
                    <a:bodyPr/>
                    <a:lstStyle/>
                    <a:p>
                      <a:pPr algn="l"/>
                      <a:r>
                        <a:rPr lang="en-US" sz="3100" dirty="0">
                          <a:effectLst/>
                        </a:rPr>
                        <a:t>ADVANCED Assignments</a:t>
                      </a:r>
                    </a:p>
                  </a:txBody>
                  <a:tcPr marL="213804" marR="213804" marT="98679" marB="9867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100" dirty="0">
                          <a:effectLst/>
                        </a:rPr>
                        <a:t>15%</a:t>
                      </a:r>
                    </a:p>
                  </a:txBody>
                  <a:tcPr marL="213804" marR="213804" marT="98679" marB="9867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678793"/>
                  </a:ext>
                </a:extLst>
              </a:tr>
              <a:tr h="734170">
                <a:tc>
                  <a:txBody>
                    <a:bodyPr/>
                    <a:lstStyle/>
                    <a:p>
                      <a:pPr algn="l"/>
                      <a:r>
                        <a:rPr lang="en-US" sz="3100" dirty="0">
                          <a:effectLst/>
                        </a:rPr>
                        <a:t>Term Project</a:t>
                      </a:r>
                    </a:p>
                  </a:txBody>
                  <a:tcPr marL="213804" marR="213804" marT="98679" marB="9867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100" dirty="0">
                          <a:effectLst/>
                        </a:rPr>
                        <a:t>15%</a:t>
                      </a:r>
                    </a:p>
                  </a:txBody>
                  <a:tcPr marL="213804" marR="213804" marT="98679" marB="9867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446205"/>
                  </a:ext>
                </a:extLst>
              </a:tr>
              <a:tr h="734170">
                <a:tc>
                  <a:txBody>
                    <a:bodyPr/>
                    <a:lstStyle/>
                    <a:p>
                      <a:pPr algn="l"/>
                      <a:r>
                        <a:rPr lang="en-US" sz="3100">
                          <a:effectLst/>
                        </a:rPr>
                        <a:t>Exams</a:t>
                      </a:r>
                    </a:p>
                  </a:txBody>
                  <a:tcPr marL="213804" marR="213804" marT="98679" marB="9867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100" dirty="0">
                          <a:effectLst/>
                        </a:rPr>
                        <a:t>30%</a:t>
                      </a:r>
                    </a:p>
                  </a:txBody>
                  <a:tcPr marL="213804" marR="213804" marT="98679" marB="9867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55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60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6D882-60B2-4780-933D-5CC3ADF7D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create public repo for your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5AABE-F047-4860-8F8B-A5CF29F9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considered an academic misconduct to publish your solutions to the problems in this repo in a public way (e.g., by forking this repo and pushing solutions to </a:t>
            </a:r>
            <a:r>
              <a:rPr lang="en-US" dirty="0" err="1"/>
              <a:t>Github</a:t>
            </a:r>
            <a:r>
              <a:rPr lang="en-US" dirty="0"/>
              <a:t>).</a:t>
            </a:r>
          </a:p>
        </p:txBody>
      </p:sp>
      <p:sp>
        <p:nvSpPr>
          <p:cNvPr id="4" name="AutoShape 2" descr="We don't do that here - Imgur">
            <a:extLst>
              <a:ext uri="{FF2B5EF4-FFF2-40B4-BE49-F238E27FC236}">
                <a16:creationId xmlns:a16="http://schemas.microsoft.com/office/drawing/2014/main" id="{2405DEE9-F67C-4330-832F-A302A77C41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Dontdo That Avengers GIF - DontdoThat Avengers BlackPanther - Discover &amp;  Share GIFs">
            <a:extLst>
              <a:ext uri="{FF2B5EF4-FFF2-40B4-BE49-F238E27FC236}">
                <a16:creationId xmlns:a16="http://schemas.microsoft.com/office/drawing/2014/main" id="{6AABA904-F55E-4388-91D2-D983C177B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936" y="3185087"/>
            <a:ext cx="6933536" cy="282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02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30D1-A830-4710-87B4-A6500339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OS: Motivation (Why OS)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01320-B576-423F-8A65-269B3BED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1: </a:t>
            </a:r>
          </a:p>
          <a:p>
            <a:pPr lvl="1"/>
            <a:r>
              <a:rPr lang="en-US" dirty="0"/>
              <a:t>How to run two programs on one machine?</a:t>
            </a:r>
          </a:p>
          <a:p>
            <a:pPr lvl="1"/>
            <a:r>
              <a:rPr lang="en-US" dirty="0"/>
              <a:t>Analogy example: How do two chefs cook two dishes using the same set of kitchenware “simultaneously”?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BD870-1006-4BAC-AF7C-F565642F2F74}"/>
              </a:ext>
            </a:extLst>
          </p:cNvPr>
          <p:cNvSpPr txBox="1"/>
          <p:nvPr/>
        </p:nvSpPr>
        <p:spPr>
          <a:xfrm>
            <a:off x="2782956" y="4366591"/>
            <a:ext cx="7156175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Concurrency: Multi-process/threading</a:t>
            </a:r>
          </a:p>
        </p:txBody>
      </p:sp>
    </p:spTree>
    <p:extLst>
      <p:ext uri="{BB962C8B-B14F-4D97-AF65-F5344CB8AC3E}">
        <p14:creationId xmlns:p14="http://schemas.microsoft.com/office/powerpoint/2010/main" val="730574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se_themed" id="{974E9FA3-6890-AF45-9A34-E5F284D2E92C}" vid="{20B007DF-B7A4-1A47-878F-F510C21538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4514</TotalTime>
  <Words>421</Words>
  <Application>Microsoft Macintosh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CSSE 332 Operating System</vt:lpstr>
      <vt:lpstr>Agenda</vt:lpstr>
      <vt:lpstr>Materials</vt:lpstr>
      <vt:lpstr>Weekly Schedule</vt:lpstr>
      <vt:lpstr>Coding Assignments</vt:lpstr>
      <vt:lpstr>Coding Skill Tests (a.k.a., Exams)</vt:lpstr>
      <vt:lpstr>Grade</vt:lpstr>
      <vt:lpstr>Do not create public repo for your solutions</vt:lpstr>
      <vt:lpstr>Intro to OS: Motivation (Why OS) I</vt:lpstr>
      <vt:lpstr>Intro to OS: Motivation (Why OS) II</vt:lpstr>
      <vt:lpstr>Intro to OS: Motivation (Why OS) III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332 Operating System</dc:title>
  <dc:creator>Song, Lixing</dc:creator>
  <cp:lastModifiedBy>Song, Lixing</cp:lastModifiedBy>
  <cp:revision>16</cp:revision>
  <dcterms:created xsi:type="dcterms:W3CDTF">2020-09-30T13:35:42Z</dcterms:created>
  <dcterms:modified xsi:type="dcterms:W3CDTF">2021-11-28T18:31:05Z</dcterms:modified>
</cp:coreProperties>
</file>